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1" r:id="rId4"/>
    <p:sldId id="257" r:id="rId5"/>
    <p:sldId id="261" r:id="rId6"/>
    <p:sldId id="263" r:id="rId7"/>
    <p:sldId id="264" r:id="rId8"/>
    <p:sldId id="258" r:id="rId9"/>
    <p:sldId id="262" r:id="rId10"/>
    <p:sldId id="265" r:id="rId11"/>
    <p:sldId id="266" r:id="rId12"/>
    <p:sldId id="259" r:id="rId13"/>
    <p:sldId id="267" r:id="rId14"/>
    <p:sldId id="27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912" autoAdjust="0"/>
    <p:restoredTop sz="94660"/>
  </p:normalViewPr>
  <p:slideViewPr>
    <p:cSldViewPr snapToGrid="0">
      <p:cViewPr varScale="1">
        <p:scale>
          <a:sx n="75" d="100"/>
          <a:sy n="75" d="100"/>
        </p:scale>
        <p:origin x="-46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2979-78D4-46F3-BE3A-A0BB1637E0A5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1BFBC-CA6E-4CB4-890A-60FC7879F7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685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2979-78D4-46F3-BE3A-A0BB1637E0A5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1BFBC-CA6E-4CB4-890A-60FC7879F7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7617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2979-78D4-46F3-BE3A-A0BB1637E0A5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1BFBC-CA6E-4CB4-890A-60FC7879F7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8445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2979-78D4-46F3-BE3A-A0BB1637E0A5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1BFBC-CA6E-4CB4-890A-60FC7879F7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3539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2979-78D4-46F3-BE3A-A0BB1637E0A5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1BFBC-CA6E-4CB4-890A-60FC7879F7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2441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2979-78D4-46F3-BE3A-A0BB1637E0A5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1BFBC-CA6E-4CB4-890A-60FC7879F7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7585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2979-78D4-46F3-BE3A-A0BB1637E0A5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1BFBC-CA6E-4CB4-890A-60FC7879F7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8604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2979-78D4-46F3-BE3A-A0BB1637E0A5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1BFBC-CA6E-4CB4-890A-60FC7879F7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5473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2979-78D4-46F3-BE3A-A0BB1637E0A5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1BFBC-CA6E-4CB4-890A-60FC7879F7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954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2979-78D4-46F3-BE3A-A0BB1637E0A5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1BFBC-CA6E-4CB4-890A-60FC7879F7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38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2979-78D4-46F3-BE3A-A0BB1637E0A5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1BFBC-CA6E-4CB4-890A-60FC7879F7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924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22979-78D4-46F3-BE3A-A0BB1637E0A5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1BFBC-CA6E-4CB4-890A-60FC7879F7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041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46549" y="2113074"/>
            <a:ext cx="940875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smtClean="0">
                <a:latin typeface="Times New Roman" pitchFamily="18" charset="0"/>
                <a:cs typeface="Times New Roman" pitchFamily="18" charset="0"/>
              </a:rPr>
              <a:t>TIẾT </a:t>
            </a:r>
            <a:r>
              <a:rPr lang="en-US" sz="4400" b="1" i="1" dirty="0" smtClean="0">
                <a:latin typeface="Times New Roman" pitchFamily="18" charset="0"/>
                <a:cs typeface="Times New Roman" pitchFamily="18" charset="0"/>
              </a:rPr>
              <a:t>1:     CỔNG </a:t>
            </a:r>
            <a:r>
              <a:rPr lang="en-US" sz="4400" b="1" i="1" dirty="0" smtClean="0">
                <a:latin typeface="Times New Roman" pitchFamily="18" charset="0"/>
                <a:cs typeface="Times New Roman" pitchFamily="18" charset="0"/>
              </a:rPr>
              <a:t>TRƯỜNG MỞ </a:t>
            </a:r>
            <a:r>
              <a:rPr lang="en-US" sz="4400" b="1" i="1" dirty="0" smtClean="0">
                <a:latin typeface="Times New Roman" pitchFamily="18" charset="0"/>
                <a:cs typeface="Times New Roman" pitchFamily="18" charset="0"/>
              </a:rPr>
              <a:t>RA</a:t>
            </a:r>
          </a:p>
          <a:p>
            <a:pPr algn="ctr"/>
            <a:r>
              <a:rPr lang="en-US" sz="4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smtClean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LÍ LAN -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3686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8034" y="257577"/>
            <a:ext cx="10006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2.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Vai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trò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giáo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dục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đối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vế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thế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hệ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tương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lai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Flowchart: Sequential Access Storage 2"/>
          <p:cNvSpPr/>
          <p:nvPr/>
        </p:nvSpPr>
        <p:spPr>
          <a:xfrm>
            <a:off x="927279" y="1146220"/>
            <a:ext cx="4121239" cy="3567448"/>
          </a:xfrm>
          <a:prstGeom prst="flowChartMagneticTap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(?)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5396248" y="1635617"/>
            <a:ext cx="5409127" cy="406972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chệch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dặm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7690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uble Wave 1"/>
          <p:cNvSpPr/>
          <p:nvPr/>
        </p:nvSpPr>
        <p:spPr>
          <a:xfrm>
            <a:off x="1816458" y="206241"/>
            <a:ext cx="7340958" cy="1532586"/>
          </a:xfrm>
          <a:prstGeom prst="doubleWav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endParaRPr lang="en-US" sz="24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ND: </a:t>
            </a:r>
          </a:p>
          <a:p>
            <a:pPr algn="just"/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HT: </a:t>
            </a:r>
            <a:r>
              <a:rPr lang="en-US" sz="24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 HS </a:t>
            </a:r>
          </a:p>
          <a:p>
            <a:pPr algn="just"/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3 </a:t>
            </a:r>
            <a:r>
              <a:rPr lang="en-US" sz="24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7-Point Star 4"/>
          <p:cNvSpPr/>
          <p:nvPr/>
        </p:nvSpPr>
        <p:spPr>
          <a:xfrm>
            <a:off x="360608" y="1751527"/>
            <a:ext cx="5164429" cy="4584879"/>
          </a:xfrm>
          <a:prstGeom prst="star7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endParaRPr lang="en-US" sz="2400" b="1" i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4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+ 2:</a:t>
            </a:r>
            <a:endParaRPr lang="en-US" sz="2400" b="1" i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(?)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qua...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TG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diệu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TG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diệu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loud Callout 6"/>
          <p:cNvSpPr/>
          <p:nvPr/>
        </p:nvSpPr>
        <p:spPr>
          <a:xfrm>
            <a:off x="6684134" y="1906073"/>
            <a:ext cx="5507866" cy="3953814"/>
          </a:xfrm>
          <a:prstGeom prst="cloud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en-US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24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+ 4</a:t>
            </a:r>
          </a:p>
          <a:p>
            <a:pPr algn="just">
              <a:lnSpc>
                <a:spcPct val="115000"/>
              </a:lnSpc>
            </a:pPr>
            <a:r>
              <a:rPr lang="en-US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(?)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VB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hay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Theo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546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40913" y="141668"/>
            <a:ext cx="10779617" cy="1018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2. Vai trò của giáo dục đối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voi 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thế hệ tương lai.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0913" y="1263091"/>
            <a:ext cx="11157397" cy="3025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chuyện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ngày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khai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Nhật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vai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dục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vế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tương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lai</a:t>
            </a:r>
            <a:endParaRPr lang="en-US" sz="28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con,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con,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diệu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en-US" sz="28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416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/>
          <p:cNvSpPr/>
          <p:nvPr/>
        </p:nvSpPr>
        <p:spPr>
          <a:xfrm>
            <a:off x="6654800" y="1371600"/>
            <a:ext cx="4356100" cy="29083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b="1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lạc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dung: 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con.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08700" y="1266825"/>
            <a:ext cx="5181600" cy="4351338"/>
          </a:xfrm>
        </p:spPr>
        <p:txBody>
          <a:bodyPr/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034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C. </a:t>
            </a:r>
            <a:r>
              <a:rPr lang="en-US" dirty="0" err="1" smtClean="0"/>
              <a:t>HoẠT</a:t>
            </a:r>
            <a:r>
              <a:rPr lang="en-US" dirty="0" smtClean="0"/>
              <a:t> ĐỘNG LUYỆN TẬP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Content Placeholder 4" descr="ke-lai-ngay-khai-giang-ma-em-nho-mai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1879601"/>
            <a:ext cx="5181600" cy="3847814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Dặn</a:t>
            </a:r>
            <a:r>
              <a:rPr lang="en-US" dirty="0" smtClean="0"/>
              <a:t> </a:t>
            </a:r>
            <a:r>
              <a:rPr lang="en-US" dirty="0" err="1" smtClean="0"/>
              <a:t>dò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cũ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Soạn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: </a:t>
            </a:r>
            <a:r>
              <a:rPr lang="en-US" dirty="0" err="1" smtClean="0"/>
              <a:t>Mẹ</a:t>
            </a:r>
            <a:r>
              <a:rPr lang="en-US" dirty="0" smtClean="0"/>
              <a:t> </a:t>
            </a:r>
            <a:r>
              <a:rPr lang="en-US" dirty="0" err="1" smtClean="0"/>
              <a:t>tôi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203201"/>
            <a:ext cx="10972800" cy="4445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HOẠT ĐỘNG KHỞI ĐỘNG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2500" y="681038"/>
            <a:ext cx="10579100" cy="1503362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 descr="tải xuống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8900" y="2112145"/>
            <a:ext cx="7023100" cy="430929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8712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HOẠT ĐỘNG HÌNH THÀNH KIẾN THỨC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6946" y="2166155"/>
            <a:ext cx="807505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- </a:t>
            </a:r>
            <a:r>
              <a:rPr lang="vi-VN" sz="2400" dirty="0" smtClean="0">
                <a:latin typeface="+mj-lt"/>
              </a:rPr>
              <a:t>Lý </a:t>
            </a:r>
            <a:r>
              <a:rPr lang="vi-VN" sz="2400" dirty="0">
                <a:latin typeface="+mj-lt"/>
              </a:rPr>
              <a:t>Lan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vi-VN" sz="2400" dirty="0" smtClean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năm 1957 tại Thủ Dầu Một, tỉnh Bình Dương. </a:t>
            </a:r>
            <a:endParaRPr lang="en-US" sz="2400" dirty="0" smtClean="0">
              <a:latin typeface="+mj-lt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T</a:t>
            </a:r>
            <a:r>
              <a:rPr lang="vi-VN" sz="2400" dirty="0" smtClean="0">
                <a:latin typeface="+mj-lt"/>
              </a:rPr>
              <a:t>ruyện </a:t>
            </a:r>
            <a:r>
              <a:rPr lang="vi-VN" sz="2400" dirty="0">
                <a:latin typeface="+mj-lt"/>
              </a:rPr>
              <a:t>ngắn đầu </a:t>
            </a:r>
            <a:r>
              <a:rPr lang="vi-VN" sz="2400" dirty="0" smtClean="0">
                <a:latin typeface="+mj-lt"/>
              </a:rPr>
              <a:t>tay</a:t>
            </a:r>
            <a:r>
              <a:rPr lang="en-US" sz="2400" dirty="0" smtClean="0">
                <a:latin typeface="+mj-lt"/>
              </a:rPr>
              <a:t>:</a:t>
            </a:r>
            <a:r>
              <a:rPr lang="vi-VN" sz="2400" dirty="0">
                <a:latin typeface="+mj-lt"/>
              </a:rPr>
              <a:t> </a:t>
            </a:r>
            <a:r>
              <a:rPr lang="vi-VN" sz="2400" i="1" dirty="0">
                <a:latin typeface="+mj-lt"/>
              </a:rPr>
              <a:t>Chàng Nghệ Sĩ</a:t>
            </a:r>
            <a:r>
              <a:rPr lang="vi-VN" sz="2400" dirty="0">
                <a:latin typeface="+mj-lt"/>
              </a:rPr>
              <a:t> in trên báo Tuổi Trẻ và được giải thưởng (năm 1978). </a:t>
            </a:r>
            <a:endParaRPr lang="en-US" sz="24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+ </a:t>
            </a:r>
            <a:r>
              <a:rPr lang="vi-VN" sz="2400" dirty="0" smtClean="0">
                <a:latin typeface="+mj-lt"/>
              </a:rPr>
              <a:t>Tập </a:t>
            </a:r>
            <a:r>
              <a:rPr lang="vi-VN" sz="2400" dirty="0">
                <a:latin typeface="+mj-lt"/>
              </a:rPr>
              <a:t>truyện ngắn đầu tay </a:t>
            </a:r>
            <a:r>
              <a:rPr lang="vi-VN" sz="2400" i="1" dirty="0">
                <a:latin typeface="+mj-lt"/>
              </a:rPr>
              <a:t>Cỏ hát</a:t>
            </a:r>
            <a:r>
              <a:rPr lang="vi-VN" sz="2400" dirty="0">
                <a:latin typeface="+mj-lt"/>
              </a:rPr>
              <a:t> (in chung với Trần Thùy Mai) xuất bản năm 1983 (nhà xuất bản Tác Phẩm Mới, Hà Nôi). </a:t>
            </a:r>
            <a:endParaRPr lang="en-US" sz="24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+ </a:t>
            </a:r>
            <a:r>
              <a:rPr lang="vi-VN" sz="2400" dirty="0" smtClean="0">
                <a:latin typeface="+mj-lt"/>
              </a:rPr>
              <a:t>Tập </a:t>
            </a:r>
            <a:r>
              <a:rPr lang="vi-VN" sz="2400" dirty="0">
                <a:latin typeface="+mj-lt"/>
              </a:rPr>
              <a:t>truyện thiếu nhi </a:t>
            </a:r>
            <a:r>
              <a:rPr lang="vi-VN" sz="2400" i="1" dirty="0">
                <a:latin typeface="+mj-lt"/>
              </a:rPr>
              <a:t>Ngôi nhà trong cỏ</a:t>
            </a:r>
            <a:r>
              <a:rPr lang="vi-VN" sz="2400" dirty="0">
                <a:latin typeface="+mj-lt"/>
              </a:rPr>
              <a:t> (NXB Kim Đồng, Hà Nội, 1984) được giải thưởng văn học thiếu nhi của hội Nhà Văn Việt Nam. </a:t>
            </a:r>
            <a:endParaRPr lang="en-US" sz="24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+ </a:t>
            </a:r>
            <a:r>
              <a:rPr lang="vi-VN" sz="2400" dirty="0" smtClean="0">
                <a:latin typeface="+mj-lt"/>
              </a:rPr>
              <a:t>Tập </a:t>
            </a:r>
            <a:r>
              <a:rPr lang="vi-VN" sz="2400" dirty="0">
                <a:latin typeface="+mj-lt"/>
              </a:rPr>
              <a:t>thơ </a:t>
            </a:r>
            <a:r>
              <a:rPr lang="vi-VN" sz="2400" i="1" dirty="0">
                <a:latin typeface="+mj-lt"/>
              </a:rPr>
              <a:t>Là mình</a:t>
            </a:r>
            <a:r>
              <a:rPr lang="vi-VN" sz="2400" dirty="0">
                <a:latin typeface="+mj-lt"/>
              </a:rPr>
              <a:t> (NXB Văn Nghệ, TP HCM, 2005) được giải thưởng thơ hội Nhà Văn TP HCM.</a:t>
            </a:r>
            <a:endParaRPr lang="en-US" sz="2400" dirty="0">
              <a:latin typeface="+mj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1876" y="1564068"/>
            <a:ext cx="3714750" cy="48577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7577" y="141668"/>
            <a:ext cx="117455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I/ </a:t>
            </a:r>
            <a:r>
              <a:rPr lang="en-US" sz="28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sz="28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1. </a:t>
            </a:r>
            <a:r>
              <a:rPr lang="en-US" sz="28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endParaRPr lang="en-US" sz="28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loud 5"/>
          <p:cNvSpPr/>
          <p:nvPr/>
        </p:nvSpPr>
        <p:spPr>
          <a:xfrm>
            <a:off x="5270500" y="0"/>
            <a:ext cx="4572000" cy="2159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bày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hiểu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giả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 </a:t>
            </a:r>
            <a:r>
              <a:rPr lang="en-US" dirty="0" err="1" smtClean="0"/>
              <a:t>Lan</a:t>
            </a:r>
            <a:r>
              <a:rPr lang="en-US" dirty="0" smtClean="0"/>
              <a:t>.</a:t>
            </a:r>
          </a:p>
          <a:p>
            <a:pPr algn="ctr"/>
            <a:r>
              <a:rPr lang="en-US" dirty="0" err="1" smtClean="0"/>
              <a:t>Yêu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11087137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2580" y="373487"/>
            <a:ext cx="10753859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32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n-US" sz="3200" b="1" u="sng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n-US" sz="3200" b="1" u="sng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n-US" sz="3200" b="1" u="sng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32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u="sng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1:Tâm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trạng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mẹ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khai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con.</a:t>
            </a:r>
          </a:p>
          <a:p>
            <a:pPr algn="just"/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loud 2"/>
          <p:cNvSpPr/>
          <p:nvPr/>
        </p:nvSpPr>
        <p:spPr>
          <a:xfrm>
            <a:off x="3771900" y="736600"/>
            <a:ext cx="5219700" cy="1879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01161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5203066" y="218942"/>
            <a:ext cx="6400800" cy="2794715"/>
          </a:xfrm>
          <a:prstGeom prst="cloudCallou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con.</a:t>
            </a:r>
            <a:endParaRPr lang="en-US" sz="20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78794" y="3013657"/>
            <a:ext cx="4765183" cy="213789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en-US" sz="28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8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8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8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pPr algn="ctr"/>
            <a:r>
              <a:rPr lang="en-US" sz="2800" b="1" i="1" dirty="0" smtClean="0">
                <a:latin typeface="Times New Roman" panose="02020603050405020304" pitchFamily="18" charset="0"/>
              </a:rPr>
              <a:t>(</a:t>
            </a:r>
            <a:r>
              <a:rPr lang="en-US" sz="2800" b="1" i="1" dirty="0" err="1" smtClean="0">
                <a:latin typeface="Times New Roman" panose="02020603050405020304" pitchFamily="18" charset="0"/>
              </a:rPr>
              <a:t>Bài</a:t>
            </a:r>
            <a:r>
              <a:rPr lang="en-US" sz="2800" b="1" i="1" dirty="0" smtClean="0"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</a:rPr>
              <a:t>văn</a:t>
            </a:r>
            <a:r>
              <a:rPr lang="en-US" sz="2800" b="1" i="1" dirty="0" smtClean="0"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</a:rPr>
              <a:t>viết</a:t>
            </a:r>
            <a:r>
              <a:rPr lang="en-US" sz="2800" b="1" i="1" dirty="0" smtClean="0"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</a:rPr>
              <a:t>về</a:t>
            </a:r>
            <a:r>
              <a:rPr lang="en-US" sz="2800" b="1" i="1" dirty="0" smtClean="0"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</a:rPr>
              <a:t>việc</a:t>
            </a:r>
            <a:r>
              <a:rPr lang="en-US" sz="2800" b="1" i="1" dirty="0" smtClean="0"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</a:rPr>
              <a:t>gì</a:t>
            </a:r>
            <a:r>
              <a:rPr lang="en-US" sz="2800" b="1" i="1" dirty="0" smtClean="0">
                <a:latin typeface="Times New Roman" panose="02020603050405020304" pitchFamily="18" charset="0"/>
              </a:rPr>
              <a:t>?)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86237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6518" y="373487"/>
            <a:ext cx="108440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II.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lvl="0" algn="just"/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/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Tâm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trạng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mẹ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khai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Cloud 4"/>
          <p:cNvSpPr/>
          <p:nvPr/>
        </p:nvSpPr>
        <p:spPr>
          <a:xfrm>
            <a:off x="0" y="1715483"/>
            <a:ext cx="6168980" cy="3075457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(?)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loud Callout 7"/>
          <p:cNvSpPr/>
          <p:nvPr/>
        </p:nvSpPr>
        <p:spPr>
          <a:xfrm>
            <a:off x="7392473" y="0"/>
            <a:ext cx="3928057" cy="3078051"/>
          </a:xfrm>
          <a:prstGeom prst="cloud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</a:pP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(?) 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5576552" y="3618962"/>
            <a:ext cx="5834130" cy="2781837"/>
          </a:xfrm>
          <a:prstGeom prst="cloudCallou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(?)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con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510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Callout 3"/>
          <p:cNvSpPr/>
          <p:nvPr/>
        </p:nvSpPr>
        <p:spPr>
          <a:xfrm>
            <a:off x="695459" y="605306"/>
            <a:ext cx="5151549" cy="5653825"/>
          </a:xfrm>
          <a:prstGeom prst="right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nay,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giường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trằn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trọc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Left Arrow Callout 4"/>
          <p:cNvSpPr/>
          <p:nvPr/>
        </p:nvSpPr>
        <p:spPr>
          <a:xfrm>
            <a:off x="5847008" y="641528"/>
            <a:ext cx="5203065" cy="5581380"/>
          </a:xfrm>
          <a:prstGeom prst="left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chuyến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Hăng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dẹp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5459" y="6400800"/>
            <a:ext cx="3644721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0960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2428" y="85790"/>
            <a:ext cx="108440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II.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Tâm</a:t>
            </a:r>
            <a:r>
              <a:rPr 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trạng</a:t>
            </a:r>
            <a:r>
              <a:rPr 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mẹ</a:t>
            </a:r>
            <a:r>
              <a:rPr 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khai</a:t>
            </a:r>
            <a:r>
              <a:rPr 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821251" y="1470785"/>
            <a:ext cx="45075" cy="538721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21217" y="1777285"/>
            <a:ext cx="4610637" cy="4522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Con:</a:t>
            </a:r>
            <a:endParaRPr lang="en-US" sz="28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Giấc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con: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con: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Háo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hức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con: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dẹp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endParaRPr lang="en-US" sz="2800" i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sz="2800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  <a:r>
              <a:rPr lang="en-US" sz="2800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14433" y="1470785"/>
            <a:ext cx="5885645" cy="5153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6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giường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trằn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trọc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sz="2600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6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triền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miên</a:t>
            </a:r>
            <a:r>
              <a:rPr lang="en-US" sz="2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89367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796</Words>
  <Application>Microsoft Office PowerPoint</Application>
  <PresentationFormat>Custom</PresentationFormat>
  <Paragraphs>94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A. HOẠT ĐỘNG KHỞI ĐỘNG</vt:lpstr>
      <vt:lpstr>A. HOẠT ĐỘNG HÌNH THÀNH KIẾN THỨC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II/ Tổng kết</vt:lpstr>
      <vt:lpstr>C. HoẠT ĐỘNG LUYỆN TẬP</vt:lpstr>
      <vt:lpstr>Dặn dò: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pcdell</dc:creator>
  <cp:lastModifiedBy>Administrator</cp:lastModifiedBy>
  <cp:revision>28</cp:revision>
  <dcterms:created xsi:type="dcterms:W3CDTF">2016-07-29T09:22:30Z</dcterms:created>
  <dcterms:modified xsi:type="dcterms:W3CDTF">2016-10-29T01:48:02Z</dcterms:modified>
</cp:coreProperties>
</file>